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65" r:id="rId3"/>
    <p:sldId id="282" r:id="rId4"/>
    <p:sldId id="283" r:id="rId5"/>
    <p:sldId id="356" r:id="rId6"/>
    <p:sldId id="277" r:id="rId7"/>
    <p:sldId id="276" r:id="rId8"/>
    <p:sldId id="278" r:id="rId9"/>
    <p:sldId id="279" r:id="rId10"/>
    <p:sldId id="352" r:id="rId11"/>
    <p:sldId id="353" r:id="rId12"/>
    <p:sldId id="459" r:id="rId13"/>
    <p:sldId id="280" r:id="rId14"/>
    <p:sldId id="272" r:id="rId15"/>
    <p:sldId id="450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451" r:id="rId24"/>
    <p:sldId id="364" r:id="rId25"/>
    <p:sldId id="452" r:id="rId26"/>
    <p:sldId id="365" r:id="rId27"/>
    <p:sldId id="453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8" r:id="rId40"/>
    <p:sldId id="380" r:id="rId41"/>
    <p:sldId id="381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6" r:id="rId55"/>
    <p:sldId id="397" r:id="rId56"/>
    <p:sldId id="398" r:id="rId57"/>
    <p:sldId id="399" r:id="rId58"/>
    <p:sldId id="400" r:id="rId59"/>
    <p:sldId id="405" r:id="rId60"/>
    <p:sldId id="406" r:id="rId61"/>
    <p:sldId id="407" r:id="rId62"/>
    <p:sldId id="408" r:id="rId63"/>
    <p:sldId id="409" r:id="rId64"/>
    <p:sldId id="411" r:id="rId65"/>
    <p:sldId id="412" r:id="rId66"/>
    <p:sldId id="413" r:id="rId67"/>
    <p:sldId id="415" r:id="rId68"/>
    <p:sldId id="416" r:id="rId69"/>
    <p:sldId id="417" r:id="rId70"/>
    <p:sldId id="418" r:id="rId71"/>
    <p:sldId id="422" r:id="rId72"/>
    <p:sldId id="423" r:id="rId73"/>
    <p:sldId id="424" r:id="rId74"/>
    <p:sldId id="425" r:id="rId75"/>
    <p:sldId id="426" r:id="rId76"/>
    <p:sldId id="419" r:id="rId77"/>
    <p:sldId id="420" r:id="rId78"/>
    <p:sldId id="427" r:id="rId79"/>
    <p:sldId id="428" r:id="rId80"/>
    <p:sldId id="430" r:id="rId81"/>
    <p:sldId id="429" r:id="rId82"/>
    <p:sldId id="432" r:id="rId83"/>
    <p:sldId id="433" r:id="rId84"/>
    <p:sldId id="434" r:id="rId85"/>
    <p:sldId id="435" r:id="rId86"/>
    <p:sldId id="436" r:id="rId87"/>
    <p:sldId id="438" r:id="rId88"/>
    <p:sldId id="439" r:id="rId89"/>
    <p:sldId id="440" r:id="rId90"/>
    <p:sldId id="441" r:id="rId91"/>
    <p:sldId id="454" r:id="rId92"/>
    <p:sldId id="431" r:id="rId93"/>
    <p:sldId id="443" r:id="rId94"/>
    <p:sldId id="444" r:id="rId95"/>
    <p:sldId id="455" r:id="rId96"/>
    <p:sldId id="445" r:id="rId97"/>
    <p:sldId id="446" r:id="rId98"/>
    <p:sldId id="447" r:id="rId99"/>
    <p:sldId id="456" r:id="rId100"/>
    <p:sldId id="448" r:id="rId101"/>
    <p:sldId id="263" r:id="rId102"/>
    <p:sldId id="457" r:id="rId103"/>
    <p:sldId id="458" r:id="rId104"/>
    <p:sldId id="354" r:id="rId105"/>
    <p:sldId id="284" r:id="rId10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9C1"/>
    <a:srgbClr val="A8C1D7"/>
    <a:srgbClr val="89AAC5"/>
    <a:srgbClr val="C0B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March 19, 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796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19.03.2018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8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19.03.2018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7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19.03.2018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982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March 19, 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02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19.03.2018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9955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19.03.2018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1364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19.03.2018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384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19.03.2018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20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19.03.2018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1165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6CB2-00C9-4B96-A9CA-FC7D71178F73}" type="datetimeFigureOut">
              <a:rPr lang="ru-RU" smtClean="0"/>
              <a:t>19.03.2018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2337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06CB2-00C9-4B96-A9CA-FC7D71178F73}" type="datetimeFigureOut">
              <a:rPr lang="ru-RU" smtClean="0"/>
              <a:t>19.03.2018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D3C95-838D-482F-9600-DA83DD4138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7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 spd="slow">
    <p:cover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6" y="458183"/>
            <a:ext cx="3213155" cy="5712275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outerShdw sx="1000" sy="1000" algn="ctr" rotWithShape="0">
              <a:srgbClr val="000000"/>
            </a:outerShdw>
            <a:reflection stA="81000" endPos="18000" dist="76200" dir="5400000" sy="-100000" algn="bl" rotWithShape="0"/>
            <a:softEdge rad="0"/>
          </a:effectLst>
        </p:spPr>
      </p:pic>
      <p:pic>
        <p:nvPicPr>
          <p:cNvPr id="3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39" y="252772"/>
            <a:ext cx="3444240" cy="6123095"/>
          </a:xfrm>
          <a:prstGeom prst="rect">
            <a:avLst/>
          </a:prstGeom>
          <a:ln>
            <a:noFill/>
          </a:ln>
          <a:effectLst>
            <a:reflection stA="81000" endPos="7000" dist="76200" dir="5400000" sy="-100000" algn="bl" rotWithShape="0"/>
          </a:effectLst>
          <a:scene3d>
            <a:camera prst="perspectiveContrastingLeftFacing" fov="0">
              <a:rot lat="0" lon="0" rev="0"/>
            </a:camera>
            <a:lightRig rig="threePt" dir="t">
              <a:rot lat="0" lon="0" rev="2700000"/>
            </a:lightRig>
          </a:scene3d>
          <a:sp3d/>
        </p:spPr>
      </p:pic>
      <p:pic>
        <p:nvPicPr>
          <p:cNvPr id="4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38" y="458183"/>
            <a:ext cx="3213153" cy="5712275"/>
          </a:xfrm>
          <a:prstGeom prst="rect">
            <a:avLst/>
          </a:prstGeom>
          <a:ln>
            <a:noFill/>
          </a:ln>
          <a:effectLst>
            <a:reflection stA="81000" endPos="19000" dist="762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/>
        </p:spPr>
      </p:pic>
    </p:spTree>
    <p:extLst>
      <p:ext uri="{BB962C8B-B14F-4D97-AF65-F5344CB8AC3E}">
        <p14:creationId xmlns:p14="http://schemas.microsoft.com/office/powerpoint/2010/main" val="503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88" y="-98234"/>
            <a:ext cx="9467460" cy="712418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28791"/>
            <a:ext cx="12192000" cy="69868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72920"/>
            <a:ext cx="10972800" cy="1143000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УСТАНОВКИ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8634060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4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9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8248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73" y="0"/>
            <a:ext cx="5464654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50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84" y="0"/>
            <a:ext cx="500883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0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43200" y="3087584"/>
            <a:ext cx="7196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Мало того, что среди приложений мало приложений которые помогают учить а не учиться</a:t>
            </a:r>
          </a:p>
          <a:p>
            <a:r>
              <a:rPr lang="ru-RU" dirty="0" smtClean="0"/>
              <a:t>На медиа рынке есть только приложения работающие как журнал, но нет таких которые считали бы ответы на уроке</a:t>
            </a:r>
          </a:p>
          <a:p>
            <a:r>
              <a:rPr lang="ru-RU" dirty="0" smtClean="0"/>
              <a:t>По этому идею можно считать оригинальной</a:t>
            </a:r>
            <a:endParaRPr lang="ru-RU" dirty="0"/>
          </a:p>
        </p:txBody>
      </p:sp>
      <p:pic>
        <p:nvPicPr>
          <p:cNvPr id="3074" name="Picture 2" descr="Скриншо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36" y="680896"/>
            <a:ext cx="9391763" cy="586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11869"/>
            <a:ext cx="12241436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225" y="-307252"/>
            <a:ext cx="10972800" cy="1143000"/>
          </a:xfrm>
        </p:spPr>
        <p:txBody>
          <a:bodyPr/>
          <a:lstStyle/>
          <a:p>
            <a:r>
              <a:rPr lang="ru-RU" dirty="0" smtClean="0"/>
              <a:t>Конкурентные преимущества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98500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42168" y="5913912"/>
            <a:ext cx="2918653" cy="763979"/>
          </a:xfrm>
        </p:spPr>
        <p:txBody>
          <a:bodyPr/>
          <a:lstStyle/>
          <a:p>
            <a:r>
              <a:rPr lang="ru-RU" b="1" dirty="0" smtClean="0">
                <a:solidFill>
                  <a:schemeClr val="accent1"/>
                </a:solidFill>
              </a:rPr>
              <a:t>навигация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0625" y="1539543"/>
            <a:ext cx="10972800" cy="45259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Прямоугольник 5">
            <a:hlinkClick r:id="rId2" action="ppaction://hlinksldjump"/>
          </p:cNvPr>
          <p:cNvSpPr/>
          <p:nvPr/>
        </p:nvSpPr>
        <p:spPr>
          <a:xfrm>
            <a:off x="783770" y="2161308"/>
            <a:ext cx="3230091" cy="1007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hlinkClick r:id="rId3" action="ppaction://hlinksldjump"/>
          </p:cNvPr>
          <p:cNvSpPr/>
          <p:nvPr/>
        </p:nvSpPr>
        <p:spPr>
          <a:xfrm>
            <a:off x="783769" y="3289907"/>
            <a:ext cx="3230091" cy="1025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hlinkClick r:id="rId4" action="ppaction://hlinksldjump"/>
          </p:cNvPr>
          <p:cNvSpPr/>
          <p:nvPr/>
        </p:nvSpPr>
        <p:spPr>
          <a:xfrm>
            <a:off x="730625" y="4445136"/>
            <a:ext cx="3283235" cy="963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285874" y="2751298"/>
            <a:ext cx="609600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indent="180975" algn="ctr"/>
            <a:r>
              <a:rPr lang="ru-RU" sz="3200" b="1" dirty="0" smtClean="0">
                <a:solidFill>
                  <a:srgbClr val="000000"/>
                </a:solidFill>
                <a:latin typeface="+mj-lt"/>
              </a:rPr>
              <a:t>Данные хранятся в базе данных </a:t>
            </a:r>
            <a:r>
              <a:rPr lang="ru-RU" sz="3200" b="1" dirty="0">
                <a:solidFill>
                  <a:srgbClr val="000000"/>
                </a:solidFill>
                <a:latin typeface="+mj-lt"/>
              </a:rPr>
              <a:t>на SQLITE</a:t>
            </a:r>
            <a:endParaRPr lang="ru-RU" sz="3200" b="1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5059108" y="535121"/>
            <a:ext cx="6929544" cy="841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Ожидаемый результат и приложение в действии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6648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6416262"/>
            <a:ext cx="12193057" cy="69927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082" y="-353333"/>
            <a:ext cx="10515600" cy="1325563"/>
          </a:xfrm>
        </p:spPr>
        <p:txBody>
          <a:bodyPr/>
          <a:lstStyle/>
          <a:p>
            <a:r>
              <a:rPr lang="ru-RU" dirty="0" smtClean="0"/>
              <a:t>ОЦЕНКИ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456"/>
            <a:ext cx="12215449" cy="59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572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72600"/>
            <a:ext cx="12192000" cy="69868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082" y="-353333"/>
            <a:ext cx="10515600" cy="1325563"/>
          </a:xfrm>
        </p:spPr>
        <p:txBody>
          <a:bodyPr/>
          <a:lstStyle/>
          <a:p>
            <a:r>
              <a:rPr lang="ru-RU" dirty="0" smtClean="0"/>
              <a:t>ОТЗЫВЫ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2" y="614236"/>
            <a:ext cx="6105525" cy="13430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2" y="2025034"/>
            <a:ext cx="9505950" cy="27146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066" y="732301"/>
            <a:ext cx="3724275" cy="11715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996" y="5240013"/>
            <a:ext cx="44291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980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65616"/>
            <a:ext cx="10972800" cy="1143000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ЧЕМУ Я НАУЧИЛСЯ</a:t>
            </a:r>
            <a:endParaRPr lang="ru-RU" sz="40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6" y="2475195"/>
            <a:ext cx="4965039" cy="37235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35304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26" y="2475195"/>
            <a:ext cx="4964684" cy="3723513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3424586" y="121751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/>
              <a:t>ПРОГРАММИРОВАТЬ</a:t>
            </a:r>
            <a:endParaRPr lang="ru-RU" sz="3200" b="1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2671415" y="127485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/>
              <a:t>РАБОТАТЬ НАД ПРОЕКТАМИ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7793869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0549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9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89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8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33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1767840" y="914400"/>
            <a:ext cx="8641080" cy="507492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87026" y="1483591"/>
            <a:ext cx="10363200" cy="917570"/>
          </a:xfrm>
        </p:spPr>
        <p:txBody>
          <a:bodyPr>
            <a:normAutofit fontScale="90000"/>
          </a:bodyPr>
          <a:lstStyle/>
          <a:p>
            <a:r>
              <a:rPr lang="ru-RU" sz="6000" dirty="0" smtClean="0"/>
              <a:t>ПРИЛОЖЕНИЕ</a:t>
            </a:r>
            <a:r>
              <a:rPr lang="ru-RU" sz="6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01426" y="4988032"/>
            <a:ext cx="8534400" cy="1752600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solidFill>
                  <a:schemeClr val="tx1"/>
                </a:solidFill>
              </a:rPr>
              <a:t>Марчук Иван Сергеевич</a:t>
            </a:r>
            <a:endParaRPr lang="ru-RU" sz="4400" b="1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2626" y="1839708"/>
            <a:ext cx="1219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0" b="1" dirty="0" smtClean="0"/>
              <a:t>ПОМОЩНИК</a:t>
            </a:r>
          </a:p>
          <a:p>
            <a:pPr algn="ctr"/>
            <a:r>
              <a:rPr lang="ru-RU" sz="9600" b="1" dirty="0" smtClean="0"/>
              <a:t> УЧИТЕЛЯ</a:t>
            </a:r>
            <a:endParaRPr lang="ru-RU" sz="9600" b="1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316480" y="4886696"/>
            <a:ext cx="745236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6511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7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2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9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7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5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8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3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90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2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" y="-6621336"/>
            <a:ext cx="12210039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63071" y="5939219"/>
            <a:ext cx="6765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/>
              <a:t>Забываем про учеников</a:t>
            </a:r>
            <a:endParaRPr lang="ru-RU" sz="4000" b="1" dirty="0"/>
          </a:p>
        </p:txBody>
      </p:sp>
      <p:sp>
        <p:nvSpPr>
          <p:cNvPr id="24" name="Стрелка вниз 23"/>
          <p:cNvSpPr/>
          <p:nvPr/>
        </p:nvSpPr>
        <p:spPr>
          <a:xfrm>
            <a:off x="736892" y="5426334"/>
            <a:ext cx="4766719" cy="557106"/>
          </a:xfrm>
          <a:prstGeom prst="downArrow">
            <a:avLst>
              <a:gd name="adj1" fmla="val 50000"/>
              <a:gd name="adj2" fmla="val 22006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AutoShape 4" descr="blob:https://web.telegram.org/98651925-70eb-4cf3-97b8-e8f7379919f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77" y="2152743"/>
            <a:ext cx="3912842" cy="2934632"/>
          </a:xfrm>
          <a:prstGeom prst="rect">
            <a:avLst/>
          </a:prstGeom>
        </p:spPr>
      </p:pic>
      <p:pic>
        <p:nvPicPr>
          <p:cNvPr id="1034" name="Picture 10" descr="https://sun1-2.userapi.com/c840637/v840637896/58815/rkurHl11pTY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94" y="2127481"/>
            <a:ext cx="3893431" cy="295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305800"/>
            <a:ext cx="113306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/>
              <a:t>КАК ПОСЧИТАТЬ, СКОЛЬКО РАЗ ОТВЕТИЛ УЧЕНИК?</a:t>
            </a:r>
            <a:endParaRPr lang="ru-RU" sz="40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1897630" y="1419595"/>
            <a:ext cx="24809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/>
              <a:t>ЗАПИСАТЬ</a:t>
            </a:r>
            <a:endParaRPr lang="ru-RU" sz="40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7339871" y="1380260"/>
            <a:ext cx="3053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/>
              <a:t>ЗАПОМНИТЬ</a:t>
            </a:r>
            <a:endParaRPr lang="ru-RU" sz="40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026" y="5485043"/>
            <a:ext cx="4731026" cy="5608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8271" y="5919845"/>
            <a:ext cx="6765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/>
              <a:t>Теряем время</a:t>
            </a:r>
            <a:endParaRPr lang="ru-RU" sz="4000" b="1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772585" y="1380260"/>
            <a:ext cx="4731026" cy="4020812"/>
          </a:xfrm>
          <a:prstGeom prst="rect">
            <a:avLst/>
          </a:prstGeom>
          <a:noFill/>
          <a:ln w="73025">
            <a:solidFill>
              <a:srgbClr val="FFC000"/>
            </a:solidFill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475026" y="1419595"/>
            <a:ext cx="4731026" cy="4026113"/>
          </a:xfrm>
          <a:prstGeom prst="rect">
            <a:avLst/>
          </a:prstGeom>
          <a:noFill/>
          <a:ln w="73025">
            <a:solidFill>
              <a:srgbClr val="FFC000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9395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1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7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7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9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74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1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254875"/>
            <a:ext cx="12192000" cy="7620000"/>
          </a:xfrm>
          <a:prstGeom prst="rect">
            <a:avLst/>
          </a:prstGeom>
        </p:spPr>
      </p:pic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359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2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3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9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1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4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0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6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7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8652" y="570906"/>
            <a:ext cx="2486891" cy="1325563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Решение - </a:t>
            </a:r>
            <a:endParaRPr lang="ru-RU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8150" y="5970577"/>
            <a:ext cx="391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ПОМОГАЕТ НИЧЕГО НЕ УПУСТИТЬ </a:t>
            </a:r>
            <a:endParaRPr lang="ru-RU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762000" y="5625744"/>
            <a:ext cx="4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УЛУЧШАЮТ ВОСПРИЯТИЕ И НЕ ОТНИМАЮТ МНОГО ВРЕМЕНИ НА ПОНИМАНИЕ</a:t>
            </a:r>
            <a:endParaRPr lang="ru-RU" b="1" dirty="0"/>
          </a:p>
        </p:txBody>
      </p:sp>
      <p:cxnSp>
        <p:nvCxnSpPr>
          <p:cNvPr id="19" name="Соединительная линия уступом 18"/>
          <p:cNvCxnSpPr/>
          <p:nvPr/>
        </p:nvCxnSpPr>
        <p:spPr>
          <a:xfrm>
            <a:off x="1674172" y="3827774"/>
            <a:ext cx="2614384" cy="1381995"/>
          </a:xfrm>
          <a:prstGeom prst="bentConnector3">
            <a:avLst>
              <a:gd name="adj1" fmla="val 319"/>
            </a:avLst>
          </a:prstGeom>
          <a:ln w="34925" cap="flat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/>
          <p:nvPr/>
        </p:nvCxnSpPr>
        <p:spPr>
          <a:xfrm rot="10800000" flipV="1">
            <a:off x="7814761" y="3640738"/>
            <a:ext cx="2402034" cy="1569031"/>
          </a:xfrm>
          <a:prstGeom prst="bentConnector3">
            <a:avLst>
              <a:gd name="adj1" fmla="val -613"/>
            </a:avLst>
          </a:prstGeom>
          <a:ln w="34925" cap="flat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2638781" y="1566834"/>
            <a:ext cx="6636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cs typeface="Arial" panose="020B0604020202020204" pitchFamily="34" charset="0"/>
              </a:rPr>
              <a:t>приложение со </a:t>
            </a:r>
            <a:r>
              <a:rPr lang="ru-RU" sz="2400" b="1" dirty="0">
                <a:cs typeface="Arial" panose="020B0604020202020204" pitchFamily="34" charset="0"/>
              </a:rPr>
              <a:t>внутренней </a:t>
            </a:r>
            <a:r>
              <a:rPr lang="ru-RU" sz="2400" b="1" dirty="0" smtClean="0">
                <a:cs typeface="Arial" panose="020B0604020202020204" pitchFamily="34" charset="0"/>
              </a:rPr>
              <a:t>базой </a:t>
            </a:r>
            <a:r>
              <a:rPr lang="ru-RU" sz="2400" b="1" dirty="0">
                <a:cs typeface="Arial" panose="020B0604020202020204" pitchFamily="34" charset="0"/>
              </a:rPr>
              <a:t>данных</a:t>
            </a:r>
            <a:r>
              <a:rPr lang="ru-RU" sz="2400" b="1" dirty="0"/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82131"/>
            <a:ext cx="12192000" cy="762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80" y="1350675"/>
            <a:ext cx="3564485" cy="35644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0" y="1650545"/>
            <a:ext cx="2503807" cy="25038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8340" y="4915160"/>
            <a:ext cx="1739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ЭЛЕКТРОННЫЙ ДНЕВНИК</a:t>
            </a:r>
            <a:endParaRPr lang="ru-R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438332" y="4915160"/>
            <a:ext cx="17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КАРТИНКИ</a:t>
            </a:r>
            <a:endParaRPr lang="ru-RU" b="1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68" y="2254094"/>
            <a:ext cx="3337642" cy="3321642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4078547" y="5238325"/>
            <a:ext cx="375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Teacher’s assistant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9756388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8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0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12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4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56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1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3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2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1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54465"/>
            <a:ext cx="12241436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" y="236835"/>
            <a:ext cx="10972800" cy="1143000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КОНКУРЕНТНЫЕ ПРЕИМУЩЕСТВА</a:t>
            </a:r>
            <a:endParaRPr lang="ru-RU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43840" y="4775534"/>
            <a:ext cx="11750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400" b="1" dirty="0" smtClean="0"/>
          </a:p>
          <a:p>
            <a:pPr algn="ctr"/>
            <a:r>
              <a:rPr lang="ru-RU" sz="2400" b="1" dirty="0" smtClean="0"/>
              <a:t>Есть только приложения, </a:t>
            </a:r>
            <a:r>
              <a:rPr lang="ru-RU" sz="2400" b="1" dirty="0"/>
              <a:t>работающие как </a:t>
            </a:r>
            <a:r>
              <a:rPr lang="ru-RU" sz="2400" b="1" dirty="0" smtClean="0"/>
              <a:t>журнал, </a:t>
            </a:r>
            <a:r>
              <a:rPr lang="ru-RU" sz="2400" b="1" dirty="0"/>
              <a:t>где надо сразу ставить оценку, но нет таких </a:t>
            </a:r>
            <a:r>
              <a:rPr lang="ru-RU" sz="2400" b="1" dirty="0" smtClean="0"/>
              <a:t>которые бы СЧИТАЛИ ОТВЕТЫ НА УРОКЕ.</a:t>
            </a:r>
          </a:p>
          <a:p>
            <a:pPr algn="ctr"/>
            <a:endParaRPr lang="ru-RU" sz="24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89" y="1236896"/>
            <a:ext cx="4011226" cy="3009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115" y="1236896"/>
            <a:ext cx="1962150" cy="301844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265" y="1225479"/>
            <a:ext cx="2049076" cy="303273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591" y="1225479"/>
            <a:ext cx="1962150" cy="303273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35750" y="4580903"/>
            <a:ext cx="1199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400" b="1" dirty="0">
                <a:solidFill>
                  <a:prstClr val="black"/>
                </a:solidFill>
              </a:rPr>
              <a:t>Среди приложений мало таких, которые помогают УЧИТЬ а не учиться.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163" y="5899690"/>
            <a:ext cx="7456054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525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9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36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1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3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6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ckru.com/wp-content/uploads/2018/02/vver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6" y="274638"/>
            <a:ext cx="11756571" cy="6363668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4742208" y="1464216"/>
            <a:ext cx="7053552" cy="498612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98418" y="1440927"/>
            <a:ext cx="4286596" cy="5032702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5641" y="341265"/>
            <a:ext cx="10972800" cy="1143000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ЭТАПЫ РАЗВИТИЯ И РЕАЛИЗАЦИИ</a:t>
            </a:r>
            <a:endParaRPr lang="ru-RU" sz="4000" b="1" dirty="0"/>
          </a:p>
        </p:txBody>
      </p:sp>
      <p:sp>
        <p:nvSpPr>
          <p:cNvPr id="3" name="Овал 2"/>
          <p:cNvSpPr/>
          <p:nvPr/>
        </p:nvSpPr>
        <p:spPr>
          <a:xfrm>
            <a:off x="1923803" y="5830785"/>
            <a:ext cx="154380" cy="1425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-413461" y="574202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457200">
              <a:spcBef>
                <a:spcPct val="20000"/>
              </a:spcBef>
            </a:pPr>
            <a:r>
              <a:rPr lang="ru-RU" sz="2800" b="1" dirty="0" smtClean="0">
                <a:solidFill>
                  <a:prstClr val="black"/>
                </a:solidFill>
              </a:rPr>
              <a:t>Идея</a:t>
            </a:r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3192484" y="4688775"/>
            <a:ext cx="154380" cy="1425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501242" y="5056206"/>
            <a:ext cx="154380" cy="1425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4035631" y="4142510"/>
            <a:ext cx="154380" cy="1425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-418014" y="360257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457200">
              <a:spcBef>
                <a:spcPct val="20000"/>
              </a:spcBef>
            </a:pPr>
            <a:r>
              <a:rPr lang="ru-RU" sz="2800" b="1" dirty="0" smtClean="0">
                <a:solidFill>
                  <a:prstClr val="black"/>
                </a:solidFill>
              </a:rPr>
              <a:t>Начало тестирования</a:t>
            </a:r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064821" y="499585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457200">
              <a:spcBef>
                <a:spcPct val="20000"/>
              </a:spcBef>
            </a:pPr>
            <a:r>
              <a:rPr lang="en-US" sz="2800" b="1" dirty="0" smtClean="0">
                <a:solidFill>
                  <a:prstClr val="black"/>
                </a:solidFill>
              </a:rPr>
              <a:t>MVP</a:t>
            </a:r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-1161207" y="424967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457200">
              <a:spcBef>
                <a:spcPct val="20000"/>
              </a:spcBef>
            </a:pPr>
            <a:r>
              <a:rPr lang="ru-RU" sz="2800" b="1" dirty="0" smtClean="0">
                <a:solidFill>
                  <a:prstClr val="black"/>
                </a:solidFill>
              </a:rPr>
              <a:t>Создание макета</a:t>
            </a:r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4860966" y="4259323"/>
            <a:ext cx="154380" cy="1425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361215" y="3366832"/>
            <a:ext cx="154380" cy="1425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5937661" y="4291522"/>
            <a:ext cx="154380" cy="1425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029200" y="3792932"/>
            <a:ext cx="154380" cy="1425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5680357" y="4149743"/>
            <a:ext cx="6172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spcBef>
                <a:spcPct val="20000"/>
              </a:spcBef>
            </a:pPr>
            <a:r>
              <a:rPr lang="ru-RU" sz="2800" b="1" dirty="0" smtClean="0">
                <a:solidFill>
                  <a:prstClr val="black"/>
                </a:solidFill>
              </a:rPr>
              <a:t>Обратные отзывы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ru-RU" sz="2800" b="1" dirty="0" smtClean="0">
                <a:solidFill>
                  <a:prstClr val="black"/>
                </a:solidFill>
              </a:rPr>
              <a:t>и исправление</a:t>
            </a:r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7192488" y="3064572"/>
            <a:ext cx="154380" cy="1425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7259193" y="3155189"/>
            <a:ext cx="2046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spcBef>
                <a:spcPct val="20000"/>
              </a:spcBef>
            </a:pPr>
            <a:r>
              <a:rPr lang="en-US" sz="2800" b="1" dirty="0" smtClean="0">
                <a:solidFill>
                  <a:prstClr val="black"/>
                </a:solidFill>
              </a:rPr>
              <a:t>Play Market</a:t>
            </a:r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8930243" y="2056904"/>
            <a:ext cx="154380" cy="1425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5680357" y="1754297"/>
            <a:ext cx="3853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spcBef>
                <a:spcPct val="20000"/>
              </a:spcBef>
            </a:pPr>
            <a:r>
              <a:rPr lang="ru-RU" sz="2800" b="1" dirty="0" smtClean="0">
                <a:solidFill>
                  <a:prstClr val="black"/>
                </a:solidFill>
              </a:rPr>
              <a:t>Новый дизайн</a:t>
            </a:r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1447800" y="5156895"/>
            <a:ext cx="137150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accent6">
                    <a:lumMod val="75000"/>
                  </a:schemeClr>
                </a:solidFill>
              </a:rPr>
              <a:t>САМОСТОЯТЕЛЬНАЯ  РАЗРАБОТКА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-2978728" y="156130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</a:rPr>
              <a:t>ОБУЧЕНИЕ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77772"/>
            <a:ext cx="1224182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74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3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2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2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8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1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5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9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8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43478"/>
            <a:ext cx="12192000" cy="68585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636676"/>
            <a:ext cx="10972800" cy="1143000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ЗАТРАТЫ</a:t>
            </a:r>
            <a:endParaRPr lang="ru-RU" sz="4000" b="1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85396" y="5698198"/>
            <a:ext cx="5023556" cy="691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/>
              <a:t>ЛИЦЕНЗИЯ</a:t>
            </a:r>
            <a:endParaRPr lang="ru-RU" sz="40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551724" y="5620061"/>
            <a:ext cx="23887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/>
              <a:t>РЕКЛАМА</a:t>
            </a:r>
            <a:endParaRPr lang="ru-RU" sz="40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60000"/>
                    </a14:imgEffect>
                    <a14:imgEffect>
                      <a14:brightnessContrast bright="4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1575830"/>
            <a:ext cx="3813199" cy="3813199"/>
          </a:xfrm>
          <a:prstGeom prst="ellipse">
            <a:avLst/>
          </a:prstGeom>
          <a:ln w="63500" cap="rnd">
            <a:solidFill>
              <a:srgbClr val="89AAC5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346"/>
                    </a14:imgEffect>
                    <a14:imgEffect>
                      <a14:saturation sat="232000"/>
                    </a14:imgEffect>
                    <a14:imgEffect>
                      <a14:brightnessContrast bright="-10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4" y="1575830"/>
            <a:ext cx="3808021" cy="3808021"/>
          </a:xfrm>
          <a:prstGeom prst="ellipse">
            <a:avLst/>
          </a:prstGeom>
          <a:ln w="63500" cap="rnd">
            <a:solidFill>
              <a:srgbClr val="A8C1D7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40531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0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7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1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2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8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4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8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68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9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9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5" y="271312"/>
            <a:ext cx="11168743" cy="69021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48918" y="362309"/>
            <a:ext cx="10972800" cy="1143000"/>
          </a:xfrm>
        </p:spPr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качивания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24527"/>
            <a:ext cx="12192000" cy="698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428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39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0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9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2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7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33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2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</TotalTime>
  <Words>176</Words>
  <Application>Microsoft Office PowerPoint</Application>
  <PresentationFormat>Широкоэкранный</PresentationFormat>
  <Paragraphs>47</Paragraphs>
  <Slides>105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105</vt:i4>
      </vt:variant>
    </vt:vector>
  </HeadingPairs>
  <TitlesOfParts>
    <vt:vector size="109" baseType="lpstr">
      <vt:lpstr>Arial</vt:lpstr>
      <vt:lpstr>Calibri</vt:lpstr>
      <vt:lpstr>Calibri Light</vt:lpstr>
      <vt:lpstr>Тема Office</vt:lpstr>
      <vt:lpstr>Презентация PowerPoint</vt:lpstr>
      <vt:lpstr>ПРИЛОЖЕНИЕ  </vt:lpstr>
      <vt:lpstr>Презентация PowerPoint</vt:lpstr>
      <vt:lpstr>Презентация PowerPoint</vt:lpstr>
      <vt:lpstr>Решение - </vt:lpstr>
      <vt:lpstr>КОНКУРЕНТНЫЕ ПРЕИМУЩЕСТВА</vt:lpstr>
      <vt:lpstr>ЭТАПЫ РАЗВИТИЯ И РЕАЛИЗАЦИИ</vt:lpstr>
      <vt:lpstr>ЗАТРАТЫ</vt:lpstr>
      <vt:lpstr>Скачивания</vt:lpstr>
      <vt:lpstr>УСТАНОВКИ</vt:lpstr>
      <vt:lpstr>ОЦЕНКИ</vt:lpstr>
      <vt:lpstr>ОТЗЫВЫ</vt:lpstr>
      <vt:lpstr>ЧЕМУ Я НАУЧИЛСЯ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Конкурентные преимущества</vt:lpstr>
      <vt:lpstr>навигация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Марчук Иван Сергеевич</dc:creator>
  <cp:lastModifiedBy>Марчук Иван Сергеевич</cp:lastModifiedBy>
  <cp:revision>53</cp:revision>
  <dcterms:created xsi:type="dcterms:W3CDTF">2017-11-20T19:51:48Z</dcterms:created>
  <dcterms:modified xsi:type="dcterms:W3CDTF">2018-03-19T19:37:42Z</dcterms:modified>
</cp:coreProperties>
</file>